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1" r:id="rId3"/>
    <p:sldId id="314" r:id="rId4"/>
    <p:sldId id="268" r:id="rId5"/>
    <p:sldId id="315" r:id="rId6"/>
    <p:sldId id="272" r:id="rId7"/>
    <p:sldId id="271" r:id="rId8"/>
    <p:sldId id="269" r:id="rId9"/>
    <p:sldId id="258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59" r:id="rId18"/>
    <p:sldId id="316" r:id="rId19"/>
    <p:sldId id="317" r:id="rId20"/>
    <p:sldId id="318" r:id="rId21"/>
    <p:sldId id="319" r:id="rId22"/>
    <p:sldId id="305" r:id="rId23"/>
    <p:sldId id="306" r:id="rId24"/>
    <p:sldId id="263" r:id="rId25"/>
    <p:sldId id="290" r:id="rId26"/>
    <p:sldId id="320" r:id="rId27"/>
    <p:sldId id="287" r:id="rId28"/>
    <p:sldId id="291" r:id="rId29"/>
    <p:sldId id="293" r:id="rId30"/>
    <p:sldId id="292" r:id="rId31"/>
    <p:sldId id="326" r:id="rId32"/>
    <p:sldId id="321" r:id="rId33"/>
    <p:sldId id="322" r:id="rId34"/>
    <p:sldId id="323" r:id="rId35"/>
    <p:sldId id="324" r:id="rId36"/>
    <p:sldId id="329" r:id="rId37"/>
    <p:sldId id="325" r:id="rId38"/>
    <p:sldId id="302" r:id="rId39"/>
    <p:sldId id="303" r:id="rId40"/>
    <p:sldId id="304" r:id="rId41"/>
    <p:sldId id="307" r:id="rId42"/>
    <p:sldId id="327" r:id="rId43"/>
    <p:sldId id="328" r:id="rId44"/>
    <p:sldId id="309" r:id="rId45"/>
    <p:sldId id="310" r:id="rId46"/>
    <p:sldId id="311" r:id="rId47"/>
    <p:sldId id="313" r:id="rId48"/>
    <p:sldId id="27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752" y="-1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EB092-BF47-2145-B6D3-7B026BB29850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A4424-DA17-CF45-A396-C392840B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992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9614-739A-8A47-A9EB-A403B1BE72DA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B0222-BE7D-F841-8926-71D496730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545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called the best statistical</a:t>
            </a:r>
            <a:r>
              <a:rPr lang="en-US" baseline="0" dirty="0" smtClean="0"/>
              <a:t> drawing ever created.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B0222-BE7D-F841-8926-71D4967307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4003-0FC2-5641-92B0-56FB2C4329DB}" type="datetime2">
              <a:rPr lang="en-US" smtClean="0"/>
              <a:t>Monday, February 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74A-EE73-BC48-BE48-D2AA1B36F2BC}" type="datetime2">
              <a:rPr lang="en-US" smtClean="0"/>
              <a:t>Monday, February 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C0A0-47D3-D947-A382-383E76870FA7}" type="datetime2">
              <a:rPr lang="en-US" smtClean="0"/>
              <a:t>Monday, February 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9478-26E4-8A42-9630-C66BBCC2B4E5}" type="datetime2">
              <a:rPr lang="en-US" smtClean="0"/>
              <a:t>Monday, February 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497B-3C19-ED4C-85A1-5178CDA43AAD}" type="datetime2">
              <a:rPr lang="en-US" smtClean="0"/>
              <a:t>Monday, February 4,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55A72-BBBC-CF4A-B949-D916577C86EE}" type="datetime2">
              <a:rPr lang="en-US" smtClean="0"/>
              <a:t>Monday, February 4,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A976-79BF-1A43-920E-F40AAC32AD70}" type="datetime2">
              <a:rPr lang="en-US" smtClean="0"/>
              <a:t>Monday, February 4, 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CCC0A-B05D-3846-8F60-E47ABFEFEFBD}" type="datetime2">
              <a:rPr lang="en-US" smtClean="0"/>
              <a:t>Monday, February 4, 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E29E3-BDC8-BC4C-A956-4A6BC47B4FBB}" type="datetime2">
              <a:rPr lang="en-US" smtClean="0"/>
              <a:t>Monday, February 4, 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DA5-ED10-5146-A249-718E1DCB6833}" type="datetime2">
              <a:rPr lang="en-US" smtClean="0"/>
              <a:t>Monday, February 4,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1BC94-DA14-4343-8F9B-6080B411A32B}" type="datetime2">
              <a:rPr lang="en-US" smtClean="0"/>
              <a:t>Monday, February 4, 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6B3B557-B580-3948-8DBA-C7C7DEE508BC}" type="datetime2">
              <a:rPr lang="en-US" smtClean="0"/>
              <a:t>Monday, February 4, 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ictureasportal.com/pages/resources" TargetMode="Externa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github.com/astro-abby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029/2018JA025391" TargetMode="External"/><Relationship Id="rId3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s://colororacle.org/usage.html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lconierivisuals.com/" TargetMode="Externa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ers.brightcove.net/679256133001/NkgrDczuol_default/index.html?videoId=5373954480001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408"/>
            <a:ext cx="7848600" cy="1927225"/>
          </a:xfrm>
        </p:spPr>
        <p:txBody>
          <a:bodyPr/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CLIMATE / SPACE 405 </a:t>
            </a:r>
            <a:r>
              <a:rPr lang="mr-IN" sz="3600" dirty="0" smtClean="0"/>
              <a:t>–</a:t>
            </a:r>
            <a:r>
              <a:rPr lang="en-US" sz="3600" dirty="0" smtClean="0"/>
              <a:t> 002</a:t>
            </a:r>
            <a:br>
              <a:rPr lang="en-US" sz="3600" dirty="0" smtClean="0"/>
            </a:br>
            <a:r>
              <a:rPr lang="en-US" sz="3600" dirty="0" smtClean="0"/>
              <a:t>Lecture #</a:t>
            </a:r>
            <a:r>
              <a:rPr lang="en-US" sz="3600" dirty="0" smtClean="0"/>
              <a:t>4 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331200" cy="3352800"/>
          </a:xfrm>
        </p:spPr>
        <p:txBody>
          <a:bodyPr>
            <a:normAutofit fontScale="55000" lnSpcReduction="20000"/>
          </a:bodyPr>
          <a:lstStyle/>
          <a:p>
            <a:r>
              <a:rPr lang="en-US" sz="5100" dirty="0"/>
              <a:t>	</a:t>
            </a:r>
            <a:r>
              <a:rPr lang="en-US" sz="5400" i="1" dirty="0"/>
              <a:t>Visualization Basics - From Chart to </a:t>
            </a:r>
            <a:r>
              <a:rPr lang="en-US" sz="5400" i="1" dirty="0" smtClean="0"/>
              <a:t>Art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4200" dirty="0" smtClean="0"/>
              <a:t>Additional Resources </a:t>
            </a:r>
            <a:r>
              <a:rPr lang="mr-IN" sz="4200" dirty="0" smtClean="0"/>
              <a:t>–</a:t>
            </a:r>
            <a:r>
              <a:rPr lang="en-US" sz="42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Visual Strategies: A Practical Guide to Graphics and Engineers, Frankel and </a:t>
            </a:r>
            <a:r>
              <a:rPr lang="en-US" dirty="0" err="1" smtClean="0"/>
              <a:t>Depace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2012.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 Design Workbook: A Real World Guide to Using Color in Graphic </a:t>
            </a:r>
            <a:r>
              <a:rPr lang="en-US" dirty="0" smtClean="0"/>
              <a:t>Design, Sean Adams, 2008.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Milestones in the History of </a:t>
            </a:r>
            <a:r>
              <a:rPr lang="en-US" dirty="0" smtClean="0"/>
              <a:t> Thematic </a:t>
            </a:r>
            <a:r>
              <a:rPr lang="en-US" dirty="0"/>
              <a:t>Cartography, </a:t>
            </a:r>
            <a:r>
              <a:rPr lang="en-US" dirty="0" smtClean="0"/>
              <a:t>Statistical </a:t>
            </a:r>
            <a:r>
              <a:rPr lang="en-US" dirty="0"/>
              <a:t>Graphics, </a:t>
            </a:r>
            <a:r>
              <a:rPr lang="en-US" dirty="0" smtClean="0"/>
              <a:t>and </a:t>
            </a:r>
            <a:r>
              <a:rPr lang="en-US" dirty="0"/>
              <a:t>Data </a:t>
            </a:r>
            <a:r>
              <a:rPr lang="en-US" dirty="0" smtClean="0"/>
              <a:t>Visualization, Friendly &amp; Denis http</a:t>
            </a:r>
            <a:r>
              <a:rPr lang="en-US" dirty="0"/>
              <a:t>://</a:t>
            </a:r>
            <a:r>
              <a:rPr lang="en-US" dirty="0" err="1"/>
              <a:t>euclid.psych.yorku.ca</a:t>
            </a:r>
            <a:r>
              <a:rPr lang="en-US" dirty="0"/>
              <a:t>/SCS/Gallery/milestone/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Graphical Perception: Theory, Experimentation, and Application to the Development of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Graphical </a:t>
            </a:r>
            <a:r>
              <a:rPr lang="en-US" dirty="0" smtClean="0"/>
              <a:t>Methods. Cleveland &amp; McGill 1984.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Articles </a:t>
            </a:r>
            <a:r>
              <a:rPr lang="en-US" dirty="0"/>
              <a:t>found within </a:t>
            </a:r>
            <a:r>
              <a:rPr lang="en-US" dirty="0">
                <a:hlinkClick r:id="rId2"/>
              </a:rPr>
              <a:t>https://www.pictureasportal.com/pages/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154" y="1945352"/>
            <a:ext cx="1139092" cy="1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new ideas or realities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u="sng" dirty="0" smtClean="0"/>
              <a:t>create conversation</a:t>
            </a:r>
            <a:r>
              <a:rPr lang="en-US" dirty="0" smtClean="0"/>
              <a:t> 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6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new ideas or realities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u="sng" dirty="0" smtClean="0"/>
              <a:t>create conversation </a:t>
            </a:r>
            <a:r>
              <a:rPr lang="en-US" dirty="0" smtClean="0"/>
              <a:t>around a certain topic or point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sz="3200" dirty="0" smtClean="0">
              <a:solidFill>
                <a:srgbClr val="C63D2E"/>
              </a:solidFill>
            </a:endParaRPr>
          </a:p>
          <a:p>
            <a:endParaRPr lang="en-US" sz="3200" dirty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C63D2E"/>
                </a:solidFill>
              </a:rPr>
              <a:t>How can we implement “good design” as we make our own visualizations and </a:t>
            </a:r>
            <a:r>
              <a:rPr lang="en-US" sz="3200" dirty="0" err="1" smtClean="0">
                <a:solidFill>
                  <a:srgbClr val="C63D2E"/>
                </a:solidFill>
              </a:rPr>
              <a:t>infographics</a:t>
            </a:r>
            <a:r>
              <a:rPr lang="en-US" sz="3200" dirty="0" smtClean="0">
                <a:solidFill>
                  <a:srgbClr val="C63D2E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5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do YOU think? 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 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What it all comes down to is: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who is your audience, and what point are you trying to make.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7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Recall our Audience Examples from Before?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Dataset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Audobon</a:t>
            </a:r>
            <a:r>
              <a:rPr lang="en-US" dirty="0" smtClean="0"/>
              <a:t> Society Climate Reports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15" r="7647"/>
          <a:stretch/>
        </p:blipFill>
        <p:spPr>
          <a:xfrm>
            <a:off x="49320" y="2071269"/>
            <a:ext cx="4659621" cy="3573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291" y="2391824"/>
            <a:ext cx="4509039" cy="2900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165" y="6116518"/>
            <a:ext cx="376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National Climate Assessment 2014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68" y="6116518"/>
            <a:ext cx="254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Huber and </a:t>
            </a:r>
            <a:r>
              <a:rPr lang="en-US" dirty="0" err="1" smtClean="0"/>
              <a:t>Knutti</a:t>
            </a:r>
            <a:r>
              <a:rPr lang="en-US" dirty="0" smtClean="0"/>
              <a:t>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47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1) Is the graphic explanatory or exploratory? 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Explanatory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trying to make a point, what is the point you are trying to make?</a:t>
            </a:r>
          </a:p>
          <a:p>
            <a:pPr lvl="1"/>
            <a:r>
              <a:rPr lang="en-US" sz="2400" b="1" dirty="0" smtClean="0"/>
              <a:t>Exploratory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inviting the viewer to explore the dataset, make their own inferences</a:t>
            </a:r>
          </a:p>
          <a:p>
            <a:pPr lvl="1"/>
            <a:endParaRPr lang="en-US" dirty="0" smtClean="0"/>
          </a:p>
          <a:p>
            <a:pPr marL="274320" lvl="1" indent="0">
              <a:buNone/>
            </a:pPr>
            <a:r>
              <a:rPr lang="en-US" sz="2800" dirty="0">
                <a:solidFill>
                  <a:srgbClr val="C63D2E"/>
                </a:solidFill>
              </a:rPr>
              <a:t>O</a:t>
            </a:r>
            <a:r>
              <a:rPr lang="en-US" sz="2800" dirty="0" smtClean="0">
                <a:solidFill>
                  <a:srgbClr val="C63D2E"/>
                </a:solidFill>
              </a:rPr>
              <a:t>ften the very first graphics you make in your future work and this class will be exploratory and then you finalize into an explanatory graphic.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9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923"/>
            <a:ext cx="8229600" cy="5119077"/>
          </a:xfrm>
        </p:spPr>
        <p:txBody>
          <a:bodyPr>
            <a:normAutofit/>
          </a:bodyPr>
          <a:lstStyle/>
          <a:p>
            <a:r>
              <a:rPr lang="en-US" dirty="0" smtClean="0"/>
              <a:t>Within lectures and labs </a:t>
            </a:r>
            <a:r>
              <a:rPr lang="mr-IN" dirty="0" smtClean="0"/>
              <a:t>–</a:t>
            </a:r>
            <a:r>
              <a:rPr lang="en-US" dirty="0" smtClean="0"/>
              <a:t> we are building a toolkit of -  </a:t>
            </a:r>
            <a:endParaRPr lang="en-US" dirty="0"/>
          </a:p>
          <a:p>
            <a:pPr lvl="1"/>
            <a:r>
              <a:rPr lang="en-US" dirty="0" smtClean="0"/>
              <a:t>Basic and advanced statistics </a:t>
            </a:r>
          </a:p>
          <a:p>
            <a:pPr lvl="2"/>
            <a:r>
              <a:rPr lang="en-US" dirty="0" smtClean="0"/>
              <a:t>(from t-test to bootstrap analysis)</a:t>
            </a:r>
          </a:p>
          <a:p>
            <a:pPr lvl="1"/>
            <a:r>
              <a:rPr lang="en-US" dirty="0" smtClean="0"/>
              <a:t>Basic and advanced programming </a:t>
            </a:r>
          </a:p>
          <a:p>
            <a:pPr lvl="2"/>
            <a:r>
              <a:rPr lang="en-US" dirty="0" smtClean="0"/>
              <a:t>(from reading in data to object oriented data analysis)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are going to take a walk here into the basics of design sciences </a:t>
            </a:r>
            <a:r>
              <a:rPr lang="en-US" dirty="0" smtClean="0"/>
              <a:t>to </a:t>
            </a:r>
            <a:r>
              <a:rPr lang="en-US" dirty="0" smtClean="0"/>
              <a:t>answer</a:t>
            </a:r>
            <a:r>
              <a:rPr lang="en-US" dirty="0"/>
              <a:t> </a:t>
            </a:r>
            <a:r>
              <a:rPr lang="en-US" dirty="0" smtClean="0"/>
              <a:t>----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How will the graphic be used?</a:t>
            </a:r>
          </a:p>
          <a:p>
            <a:endParaRPr lang="en-US" dirty="0" smtClean="0"/>
          </a:p>
          <a:p>
            <a:pPr lvl="1"/>
            <a:r>
              <a:rPr lang="en-US" sz="2400" dirty="0" smtClean="0"/>
              <a:t>In an oral presentation you want something understood without much staring at the data </a:t>
            </a:r>
            <a:r>
              <a:rPr lang="mr-IN" sz="2400" dirty="0" smtClean="0"/>
              <a:t>–</a:t>
            </a:r>
            <a:r>
              <a:rPr lang="en-US" sz="2400" dirty="0" smtClean="0"/>
              <a:t> simplicity is best in this case</a:t>
            </a:r>
          </a:p>
          <a:p>
            <a:pPr lvl="1"/>
            <a:r>
              <a:rPr lang="en-US" sz="2400" dirty="0" smtClean="0"/>
              <a:t>In a paper or a written document </a:t>
            </a:r>
            <a:r>
              <a:rPr lang="mr-IN" sz="2400" dirty="0" smtClean="0"/>
              <a:t>–</a:t>
            </a:r>
            <a:r>
              <a:rPr lang="en-US" sz="2400" dirty="0" smtClean="0"/>
              <a:t> perhaps more detail that invites the viewer to explore is better.</a:t>
            </a:r>
          </a:p>
          <a:p>
            <a:pPr lvl="1"/>
            <a:endParaRPr lang="en-US" dirty="0"/>
          </a:p>
          <a:p>
            <a:pPr lvl="1"/>
            <a:endParaRPr lang="en-US" sz="2400" dirty="0" smtClean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Above all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know you audience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what can you take for granted they know, what might they need as explanation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6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3) What is the first thing you want the audience to see? </a:t>
            </a:r>
          </a:p>
          <a:p>
            <a:endParaRPr lang="en-US" sz="2800" dirty="0" smtClean="0"/>
          </a:p>
          <a:p>
            <a:pPr lvl="1"/>
            <a:r>
              <a:rPr lang="en-US" sz="2400" dirty="0" smtClean="0"/>
              <a:t>All graphics have a “flow” to them. Most audiences are familiar with bar charts, line plots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if you want to get creative try to make the viewer know where to look and what the message should be</a:t>
            </a:r>
          </a:p>
          <a:p>
            <a:pPr lvl="2"/>
            <a:r>
              <a:rPr lang="en-US" sz="2400" dirty="0" smtClean="0"/>
              <a:t>You can use annotation, lines etc.</a:t>
            </a:r>
          </a:p>
          <a:p>
            <a:pPr lvl="2"/>
            <a:r>
              <a:rPr lang="en-US" sz="2400" dirty="0" smtClean="0"/>
              <a:t>Just try to keep it simple.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 smtClean="0"/>
              <a:t>For example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4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88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500"/>
            <a:ext cx="7643401" cy="5682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4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74997"/>
            <a:ext cx="7520104" cy="558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40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you have an idea of what you want to present and to whom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Consider the following steps and design elements</a:t>
            </a:r>
            <a:endParaRPr lang="en-US" i="1" dirty="0"/>
          </a:p>
          <a:p>
            <a:r>
              <a:rPr lang="en-US" dirty="0" smtClean="0">
                <a:solidFill>
                  <a:srgbClr val="C63D2E"/>
                </a:solidFill>
              </a:rPr>
              <a:t>Compose 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Organizing elements, defining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Abstract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Define and represent the meaning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Color (our favorite)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Chose your colors to highlight relationships, label, attract or downplay interest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Layer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Overlap multiple objects to create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Refine</a:t>
            </a:r>
          </a:p>
          <a:p>
            <a:pPr lvl="1"/>
            <a:r>
              <a:rPr lang="en-US" dirty="0" smtClean="0"/>
              <a:t>Edit and simplify to the most direct communication possible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8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" y="1553453"/>
            <a:ext cx="4302858" cy="5156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3740" y="1947980"/>
            <a:ext cx="4377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merged this axis, to make them more comparable for the reader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While these data are of different TYPE (one is time dependent, one is not) so we keep them separate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https://github.com/astro-abby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6136" y="2021954"/>
            <a:ext cx="3686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also have</a:t>
            </a:r>
            <a:r>
              <a:rPr lang="en-US" dirty="0"/>
              <a:t> </a:t>
            </a:r>
            <a:r>
              <a:rPr lang="en-US" dirty="0" smtClean="0"/>
              <a:t>a single figure display a 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 relational diagram, made with a program called </a:t>
            </a:r>
            <a:r>
              <a:rPr lang="en-US" dirty="0" err="1" smtClean="0"/>
              <a:t>Circos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here the flow is first circular then across as designated by the connection lines.</a:t>
            </a:r>
          </a:p>
          <a:p>
            <a:endParaRPr lang="en-US" dirty="0"/>
          </a:p>
          <a:p>
            <a:r>
              <a:rPr lang="en-US" dirty="0" smtClean="0"/>
              <a:t>Source: </a:t>
            </a:r>
            <a:r>
              <a:rPr lang="en-US" dirty="0" smtClean="0">
                <a:hlinkClick r:id="rId2"/>
              </a:rPr>
              <a:t>Azari et al., 2018.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280" y="1537340"/>
            <a:ext cx="4844508" cy="4844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0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07679" y="1196304"/>
            <a:ext cx="45363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What type of abstraction is supposed to represent your data? Define and representation.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342" y="4650561"/>
            <a:ext cx="421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Some general guidelines from hallmark graphics study on accuracy perception by Cleveland &amp; McGill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9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96712" y="777118"/>
            <a:ext cx="4536321" cy="31681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This is where some of the quotable “rules” come from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3100" dirty="0" smtClean="0">
                <a:solidFill>
                  <a:srgbClr val="292934"/>
                </a:solidFill>
              </a:rPr>
              <a:t>if you can create a figure that avoids relying on color hue or area for direction or position it is usually recommended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82688" y="2640937"/>
            <a:ext cx="247349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Element 2 </a:t>
            </a:r>
            <a:r>
              <a:rPr lang="mr-IN" dirty="0"/>
              <a:t>–</a:t>
            </a:r>
            <a:r>
              <a:rPr lang="en-US" dirty="0"/>
              <a:t> Abstract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>
                <a:solidFill>
                  <a:srgbClr val="292934"/>
                </a:solidFill>
              </a:rPr>
              <a:t>You can get rather creative here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for example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</a:t>
            </a:r>
            <a:br>
              <a:rPr lang="en-US" sz="2700" dirty="0" smtClean="0">
                <a:solidFill>
                  <a:srgbClr val="292934"/>
                </a:solidFill>
              </a:rPr>
            </a:br>
            <a:r>
              <a:rPr lang="en-US" sz="2700" dirty="0">
                <a:solidFill>
                  <a:srgbClr val="292934"/>
                </a:solidFill>
              </a:rPr>
              <a:t/>
            </a:r>
            <a:br>
              <a:rPr lang="en-US" sz="2700" dirty="0">
                <a:solidFill>
                  <a:srgbClr val="292934"/>
                </a:solidFill>
              </a:rPr>
            </a:br>
            <a:r>
              <a:rPr lang="en-US" sz="2700" dirty="0" smtClean="0">
                <a:solidFill>
                  <a:srgbClr val="292934"/>
                </a:solidFill>
              </a:rPr>
              <a:t>This chart is creating a new style of abstraction to communicate “brain drain” between 16 countries</a:t>
            </a:r>
            <a:endParaRPr lang="en-US" sz="2700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" y="147949"/>
            <a:ext cx="6710052" cy="6710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8" y="6048713"/>
            <a:ext cx="253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The global Brain Drain — </a:t>
            </a:r>
            <a:r>
              <a:rPr lang="en-US" sz="1200" dirty="0" err="1"/>
              <a:t>Accurat</a:t>
            </a:r>
            <a:r>
              <a:rPr lang="en-US" sz="1200" dirty="0"/>
              <a:t> for La </a:t>
            </a:r>
            <a:r>
              <a:rPr lang="en-US" sz="1200" dirty="0" err="1"/>
              <a:t>Lettura</a:t>
            </a:r>
            <a:r>
              <a:rPr lang="en-US" sz="1200" dirty="0"/>
              <a:t>, </a:t>
            </a:r>
            <a:r>
              <a:rPr lang="en-US" sz="1200" dirty="0" err="1"/>
              <a:t>Corriere</a:t>
            </a:r>
            <a:r>
              <a:rPr lang="en-US" sz="1200" dirty="0"/>
              <a:t> </a:t>
            </a:r>
            <a:r>
              <a:rPr lang="en-US" sz="1200" dirty="0" err="1"/>
              <a:t>della</a:t>
            </a:r>
            <a:r>
              <a:rPr lang="en-US" sz="1200" dirty="0"/>
              <a:t> Sera 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923"/>
            <a:ext cx="8686800" cy="511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can we:  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i="1" dirty="0" smtClean="0">
                <a:solidFill>
                  <a:srgbClr val="C63D2E"/>
                </a:solidFill>
              </a:rPr>
              <a:t>1) convey our data most informatively </a:t>
            </a:r>
            <a:r>
              <a:rPr lang="en-US" sz="3200" i="1" u="sng" dirty="0" smtClean="0">
                <a:solidFill>
                  <a:srgbClr val="C63D2E"/>
                </a:solidFill>
              </a:rPr>
              <a:t>(accuracy)</a:t>
            </a:r>
            <a:r>
              <a:rPr lang="en-US" sz="3200" i="1" dirty="0" smtClean="0">
                <a:solidFill>
                  <a:srgbClr val="C63D2E"/>
                </a:solidFill>
              </a:rPr>
              <a:t>?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63D2E"/>
                </a:solidFill>
              </a:rPr>
              <a:t>	</a:t>
            </a:r>
            <a:r>
              <a:rPr lang="en-US" i="1" dirty="0" smtClean="0">
                <a:solidFill>
                  <a:srgbClr val="C63D2E"/>
                </a:solidFill>
              </a:rPr>
              <a:t>and</a:t>
            </a:r>
            <a:r>
              <a:rPr lang="mr-IN" i="1" dirty="0" smtClean="0">
                <a:solidFill>
                  <a:srgbClr val="C63D2E"/>
                </a:solidFill>
              </a:rPr>
              <a:t>…</a:t>
            </a:r>
            <a:r>
              <a:rPr lang="en-US" i="1" dirty="0" smtClean="0">
                <a:solidFill>
                  <a:srgbClr val="C63D2E"/>
                </a:solidFill>
              </a:rPr>
              <a:t>use the tools we have (In Python!), to</a:t>
            </a:r>
          </a:p>
          <a:p>
            <a:pPr marL="0" indent="0">
              <a:buNone/>
            </a:pPr>
            <a:endParaRPr lang="en-US" i="1" dirty="0" smtClean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sz="3200" i="1" dirty="0" smtClean="0">
                <a:solidFill>
                  <a:srgbClr val="C63D2E"/>
                </a:solidFill>
              </a:rPr>
              <a:t>2) create interesting and approachable graphics </a:t>
            </a:r>
            <a:r>
              <a:rPr lang="en-US" sz="3200" i="1" u="sng" dirty="0" smtClean="0">
                <a:solidFill>
                  <a:srgbClr val="C63D2E"/>
                </a:solidFill>
              </a:rPr>
              <a:t>(aesthetics)</a:t>
            </a:r>
            <a:r>
              <a:rPr lang="en-US" sz="3200" i="1" dirty="0" smtClean="0">
                <a:solidFill>
                  <a:srgbClr val="C63D2E"/>
                </a:solidFill>
              </a:rPr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30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Use color to highlight, to show relationships, to indicate values</a:t>
            </a: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2700" i="1" dirty="0" smtClean="0">
                <a:solidFill>
                  <a:srgbClr val="C63D2E"/>
                </a:solidFill>
              </a:rPr>
              <a:t>“colors </a:t>
            </a:r>
            <a:r>
              <a:rPr lang="en-US" sz="2700" i="1" dirty="0">
                <a:solidFill>
                  <a:srgbClr val="C63D2E"/>
                </a:solidFill>
              </a:rPr>
              <a:t>are the mother tongue of the </a:t>
            </a:r>
            <a:r>
              <a:rPr lang="en-US" sz="2700" i="1" dirty="0" smtClean="0">
                <a:solidFill>
                  <a:srgbClr val="C63D2E"/>
                </a:solidFill>
              </a:rPr>
              <a:t>subconscious” </a:t>
            </a:r>
            <a:r>
              <a:rPr lang="mr-IN" sz="2700" i="1" dirty="0" smtClean="0">
                <a:solidFill>
                  <a:srgbClr val="C63D2E"/>
                </a:solidFill>
              </a:rPr>
              <a:t>–</a:t>
            </a:r>
            <a:r>
              <a:rPr lang="en-US" sz="2700" i="1" dirty="0" smtClean="0">
                <a:solidFill>
                  <a:srgbClr val="C63D2E"/>
                </a:solidFill>
              </a:rPr>
              <a:t> Carl Jung</a:t>
            </a:r>
            <a:br>
              <a:rPr lang="en-US" sz="2700" i="1" dirty="0" smtClean="0">
                <a:solidFill>
                  <a:srgbClr val="C63D2E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1940" y="2391824"/>
            <a:ext cx="29098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spend a lot of our time in this class with colors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/>
              <a:t>Here we tied together two times periods by signifying color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" y="2057836"/>
            <a:ext cx="5313091" cy="48256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07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5537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93188" y="1569034"/>
            <a:ext cx="45513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63D2E"/>
                </a:solidFill>
              </a:rPr>
              <a:t>Consider Conveying Information Or Meaning By Color Choice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endParaRPr lang="en-US" sz="28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Red usually will highlight something extreme or something “hot”, blue is more “sedate”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 if you are graphing a location - green is good for land, blue for ocean </a:t>
            </a:r>
            <a:r>
              <a:rPr lang="en-US" dirty="0" err="1" smtClean="0"/>
              <a:t>etc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9330" y="6404666"/>
            <a:ext cx="2495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 Guitarist </a:t>
            </a:r>
            <a:r>
              <a:rPr lang="mr-IN" sz="1400" dirty="0" smtClean="0"/>
              <a:t>–</a:t>
            </a:r>
            <a:r>
              <a:rPr lang="en-US" sz="1400" dirty="0" smtClean="0"/>
              <a:t> Pablo Picasso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461" y="1569034"/>
            <a:ext cx="3174715" cy="47620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28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7" y="1359441"/>
            <a:ext cx="430205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Once you choose a color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create color harmony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 smtClean="0"/>
              <a:t>Suggestions for building a color palette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Choose a </a:t>
            </a:r>
            <a:r>
              <a:rPr lang="en-US" sz="2400" b="1" dirty="0" smtClean="0"/>
              <a:t>primary color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and then accent </a:t>
            </a:r>
            <a:r>
              <a:rPr lang="en-US" sz="2400" dirty="0" smtClean="0"/>
              <a:t>around 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 not overload on colors, usually </a:t>
            </a:r>
            <a:r>
              <a:rPr lang="en-US" sz="2400" b="1" dirty="0" smtClean="0"/>
              <a:t>5 or less is good </a:t>
            </a:r>
            <a:r>
              <a:rPr lang="en-US" sz="2400" dirty="0" smtClean="0"/>
              <a:t>enough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Play around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dirty="0" smtClean="0"/>
              <a:t>what looks good?</a:t>
            </a:r>
            <a:r>
              <a:rPr lang="en-US" sz="2400" dirty="0" smtClean="0"/>
              <a:t> What accentuates difference?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14" y="1553452"/>
            <a:ext cx="4692987" cy="45533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4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1359441"/>
            <a:ext cx="89950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Example of color choice in action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these are classic pallets to put together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you can find more of course online 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1" y="2127443"/>
            <a:ext cx="8422174" cy="44895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79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800355"/>
            <a:ext cx="5300095" cy="53301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42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</a:t>
            </a:r>
            <a:r>
              <a:rPr lang="en-US" sz="2400" dirty="0">
                <a:solidFill>
                  <a:srgbClr val="292934"/>
                </a:solidFill>
                <a:hlinkClick r:id="rId2"/>
              </a:rPr>
              <a:t>1]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325" y="1319202"/>
            <a:ext cx="5622335" cy="404501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78266" y="3932947"/>
            <a:ext cx="3144069" cy="2108257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93229" y="5671872"/>
            <a:ext cx="39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projects.susielu.com</a:t>
            </a:r>
            <a:r>
              <a:rPr lang="en-US" dirty="0"/>
              <a:t>/</a:t>
            </a:r>
            <a:r>
              <a:rPr lang="en-US" dirty="0" err="1"/>
              <a:t>viz</a:t>
            </a:r>
            <a:r>
              <a:rPr lang="en-US" dirty="0"/>
              <a:t>-palette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1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>
                <a:solidFill>
                  <a:srgbClr val="292934"/>
                </a:solidFill>
              </a:rPr>
              <a:t>, </a:t>
            </a:r>
            <a:r>
              <a:rPr lang="en-US" sz="2400" dirty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956988"/>
            <a:ext cx="4814144" cy="47148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624926" y="4561726"/>
            <a:ext cx="863078" cy="1578110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96651" y="5944383"/>
            <a:ext cx="3597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colororacle.org</a:t>
            </a:r>
            <a:r>
              <a:rPr lang="en-US" dirty="0"/>
              <a:t>/</a:t>
            </a:r>
            <a:r>
              <a:rPr lang="en-US" dirty="0" err="1"/>
              <a:t>usage.html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2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9906"/>
            <a:ext cx="183712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 Color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000" i="1" dirty="0">
                <a:solidFill>
                  <a:schemeClr val="tx1"/>
                </a:solidFill>
              </a:rPr>
              <a:t/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700" i="1" dirty="0" smtClean="0">
                <a:solidFill>
                  <a:schemeClr val="tx1"/>
                </a:solidFill>
              </a:rPr>
              <a:t/>
            </a:r>
            <a:br>
              <a:rPr lang="en-US" sz="2700" i="1" dirty="0" smtClean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631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221118"/>
            <a:ext cx="21083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u="sng" dirty="0">
              <a:solidFill>
                <a:srgbClr val="C63D2E"/>
              </a:solidFill>
            </a:endParaRPr>
          </a:p>
          <a:p>
            <a:r>
              <a:rPr lang="en-US" sz="2400" u="sng" dirty="0" smtClean="0">
                <a:solidFill>
                  <a:srgbClr val="C63D2E"/>
                </a:solidFill>
              </a:rPr>
              <a:t>Try to vary in hue AND saturation</a:t>
            </a:r>
          </a:p>
          <a:p>
            <a:endParaRPr lang="en-US" sz="2000" dirty="0">
              <a:solidFill>
                <a:srgbClr val="C63D2E"/>
              </a:solidFill>
            </a:endParaRPr>
          </a:p>
          <a:p>
            <a:r>
              <a:rPr lang="en-US" sz="2000" dirty="0" smtClean="0">
                <a:solidFill>
                  <a:srgbClr val="C63D2E"/>
                </a:solidFill>
              </a:rPr>
              <a:t>Feel free to experiment! 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00" y="419185"/>
            <a:ext cx="7178151" cy="63278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37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9" y="1898664"/>
            <a:ext cx="6566192" cy="4141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15151" y="2210141"/>
            <a:ext cx="229684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We will see this graphic later in the labs but here to express relation and highlighted color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5795" y="1090427"/>
            <a:ext cx="25282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From V. </a:t>
            </a:r>
            <a:r>
              <a:rPr lang="en-US" sz="2400" dirty="0" err="1" smtClean="0">
                <a:solidFill>
                  <a:srgbClr val="C63D2E"/>
                </a:solidFill>
              </a:rPr>
              <a:t>Falconieri</a:t>
            </a:r>
            <a:r>
              <a:rPr lang="en-US" sz="2400" dirty="0" smtClean="0">
                <a:solidFill>
                  <a:srgbClr val="C63D2E"/>
                </a:solidFill>
              </a:rPr>
              <a:t>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>
                <a:solidFill>
                  <a:srgbClr val="C63D2E"/>
                </a:solidFill>
                <a:hlinkClick r:id="rId2"/>
              </a:rPr>
              <a:t>http://</a:t>
            </a:r>
            <a:r>
              <a:rPr lang="en-US" sz="2400" dirty="0" err="1">
                <a:solidFill>
                  <a:srgbClr val="C63D2E"/>
                </a:solidFill>
                <a:hlinkClick r:id="rId2"/>
              </a:rPr>
              <a:t>falconierivisuals.com</a:t>
            </a:r>
            <a:r>
              <a:rPr lang="en-US" sz="2400" dirty="0" smtClean="0">
                <a:solidFill>
                  <a:srgbClr val="C63D2E"/>
                </a:solidFill>
                <a:hlinkClick r:id="rId2"/>
              </a:rPr>
              <a:t>/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3" y="1695324"/>
            <a:ext cx="6004555" cy="48052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2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786"/>
            <a:ext cx="8229600" cy="990600"/>
          </a:xfrm>
        </p:spPr>
        <p:txBody>
          <a:bodyPr/>
          <a:lstStyle/>
          <a:p>
            <a:r>
              <a:rPr lang="en-US" dirty="0" smtClean="0"/>
              <a:t>Brief History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971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Exploring information about the natural world isn’t a new idea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5878"/>
            <a:ext cx="3022312" cy="1821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544" y="3055821"/>
            <a:ext cx="865936" cy="10440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001" y="3577839"/>
            <a:ext cx="365821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~ </a:t>
            </a:r>
            <a:r>
              <a:rPr lang="cs-CZ" dirty="0" smtClean="0"/>
              <a:t>16,500 </a:t>
            </a:r>
            <a:r>
              <a:rPr lang="cs-CZ" dirty="0" err="1" smtClean="0"/>
              <a:t>years</a:t>
            </a:r>
            <a:r>
              <a:rPr lang="cs-CZ" dirty="0" smtClean="0"/>
              <a:t> ago </a:t>
            </a:r>
            <a:r>
              <a:rPr lang="mr-IN" dirty="0" smtClean="0"/>
              <a:t>–</a:t>
            </a:r>
            <a:r>
              <a:rPr lang="cs-CZ" dirty="0" smtClean="0"/>
              <a:t> </a:t>
            </a:r>
            <a:r>
              <a:rPr lang="cs-CZ" dirty="0" err="1" smtClean="0"/>
              <a:t>interpretation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Pleides</a:t>
            </a:r>
            <a:r>
              <a:rPr lang="cs-CZ" dirty="0" smtClean="0"/>
              <a:t> </a:t>
            </a:r>
          </a:p>
          <a:p>
            <a:endParaRPr lang="cs-CZ" sz="1200" dirty="0" smtClean="0"/>
          </a:p>
          <a:p>
            <a:r>
              <a:rPr lang="en-US" sz="1100" dirty="0" smtClean="0"/>
              <a:t>http</a:t>
            </a:r>
            <a:r>
              <a:rPr lang="en-US" sz="1100" dirty="0"/>
              <a:t>://</a:t>
            </a:r>
            <a:r>
              <a:rPr lang="en-US" sz="1100" dirty="0" err="1"/>
              <a:t>news.bbc.co.uk</a:t>
            </a:r>
            <a:r>
              <a:rPr lang="en-US" sz="1100" dirty="0"/>
              <a:t>/2/hi/science/nature/871930.stm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92" y="1438907"/>
            <a:ext cx="4495710" cy="29685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48290" y="4407503"/>
            <a:ext cx="4495709" cy="2200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~10</a:t>
            </a:r>
            <a:r>
              <a:rPr lang="en-US" baseline="30000" dirty="0" smtClean="0"/>
              <a:t>th</a:t>
            </a:r>
            <a:r>
              <a:rPr lang="en-US" dirty="0" smtClean="0"/>
              <a:t> century AD 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/>
              <a:t>Ṣūrat</a:t>
            </a:r>
            <a:r>
              <a:rPr lang="en-US" dirty="0"/>
              <a:t> al-</a:t>
            </a:r>
            <a:r>
              <a:rPr lang="en-US" dirty="0" err="1"/>
              <a:t>Arḍ</a:t>
            </a:r>
            <a:r>
              <a:rPr lang="en-US" dirty="0"/>
              <a:t>” (Picture of the World</a:t>
            </a:r>
            <a:r>
              <a:rPr lang="en-US" dirty="0" smtClean="0"/>
              <a:t>) from al</a:t>
            </a:r>
            <a:r>
              <a:rPr lang="en-US" dirty="0"/>
              <a:t>-</a:t>
            </a:r>
            <a:r>
              <a:rPr lang="en-US" dirty="0" err="1"/>
              <a:t>Iṣṭakhrī’s</a:t>
            </a:r>
            <a:r>
              <a:rPr lang="en-US" dirty="0"/>
              <a:t> </a:t>
            </a:r>
            <a:r>
              <a:rPr lang="en-US" dirty="0" err="1"/>
              <a:t>Kitāb</a:t>
            </a:r>
            <a:r>
              <a:rPr lang="en-US" dirty="0"/>
              <a:t> al-</a:t>
            </a:r>
            <a:r>
              <a:rPr lang="en-US" dirty="0" err="1"/>
              <a:t>masālik</a:t>
            </a:r>
            <a:r>
              <a:rPr lang="en-US" dirty="0"/>
              <a:t> </a:t>
            </a:r>
            <a:r>
              <a:rPr lang="en-US" dirty="0" err="1"/>
              <a:t>wa</a:t>
            </a:r>
            <a:r>
              <a:rPr lang="en-US" dirty="0"/>
              <a:t>-al-</a:t>
            </a:r>
            <a:r>
              <a:rPr lang="en-US" dirty="0" err="1"/>
              <a:t>mamālik</a:t>
            </a:r>
            <a:r>
              <a:rPr lang="en-US" dirty="0"/>
              <a:t> (Book of Routes and Realms). </a:t>
            </a:r>
            <a:endParaRPr lang="en-US" dirty="0" smtClean="0"/>
          </a:p>
          <a:p>
            <a:endParaRPr lang="en-US" dirty="0" smtClean="0"/>
          </a:p>
          <a:p>
            <a:r>
              <a:rPr lang="en-US" sz="1100" dirty="0"/>
              <a:t>Medieval Islamic Maps : An </a:t>
            </a:r>
            <a:r>
              <a:rPr lang="en-US" sz="1100" dirty="0" smtClean="0"/>
              <a:t>Exploration </a:t>
            </a:r>
            <a:r>
              <a:rPr lang="mr-IN" sz="1100" dirty="0" smtClean="0"/>
              <a:t>–</a:t>
            </a:r>
            <a:r>
              <a:rPr lang="en-US" sz="1100" dirty="0" smtClean="0"/>
              <a:t> Pinto 2016</a:t>
            </a:r>
            <a:endParaRPr lang="en-US" sz="1100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52" y="4648330"/>
            <a:ext cx="2078458" cy="20784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30310" y="4642890"/>
            <a:ext cx="2083716" cy="223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1612 AD</a:t>
            </a:r>
          </a:p>
          <a:p>
            <a:endParaRPr lang="en-US" dirty="0" smtClean="0"/>
          </a:p>
          <a:p>
            <a:r>
              <a:rPr lang="en-US" dirty="0" smtClean="0"/>
              <a:t>Galileo’s observation of sunspots</a:t>
            </a:r>
          </a:p>
          <a:p>
            <a:endParaRPr lang="en-US" dirty="0" smtClean="0"/>
          </a:p>
          <a:p>
            <a:r>
              <a:rPr lang="en-US" sz="1050" dirty="0"/>
              <a:t>http://</a:t>
            </a:r>
            <a:r>
              <a:rPr lang="en-US" sz="1050" dirty="0" err="1"/>
              <a:t>galileo.rice.edu</a:t>
            </a:r>
            <a:r>
              <a:rPr lang="en-US" sz="1050" dirty="0"/>
              <a:t>/</a:t>
            </a:r>
            <a:r>
              <a:rPr lang="en-US" sz="1050" dirty="0" err="1"/>
              <a:t>sci</a:t>
            </a:r>
            <a:r>
              <a:rPr lang="en-US" sz="1050" dirty="0"/>
              <a:t>/observations/</a:t>
            </a:r>
            <a:r>
              <a:rPr lang="en-US" sz="1050" dirty="0" err="1"/>
              <a:t>sunspot_drawings.html</a:t>
            </a:r>
            <a:endParaRPr lang="en-US" sz="10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91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try seeing how you can simply it to express the most meaning</a:t>
            </a: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93" y="1716218"/>
            <a:ext cx="6132805" cy="460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9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try seeing how you can simply it to express the most meaning</a:t>
            </a: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84" y="1632819"/>
            <a:ext cx="6478510" cy="47418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7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708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we’ve learned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892"/>
            <a:ext cx="8686800" cy="5668107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starting a visualization for data consider what is the main point of my graphic and what is my audience? </a:t>
            </a:r>
          </a:p>
          <a:p>
            <a:pPr lvl="2"/>
            <a:r>
              <a:rPr lang="en-US" sz="2200" dirty="0" smtClean="0"/>
              <a:t>Is my graphic </a:t>
            </a:r>
            <a:r>
              <a:rPr lang="en-US" sz="2200" b="1" dirty="0" smtClean="0"/>
              <a:t>explanatory</a:t>
            </a:r>
            <a:r>
              <a:rPr lang="en-US" sz="2200" dirty="0" smtClean="0"/>
              <a:t> </a:t>
            </a:r>
            <a:r>
              <a:rPr lang="en-US" sz="2200" dirty="0"/>
              <a:t>or </a:t>
            </a:r>
            <a:r>
              <a:rPr lang="en-US" sz="2200" b="1" dirty="0" smtClean="0"/>
              <a:t>exploratory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How will it be </a:t>
            </a:r>
            <a:r>
              <a:rPr lang="en-US" sz="2200" b="1" dirty="0" smtClean="0"/>
              <a:t>used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What is the first thing you want your audience to see?</a:t>
            </a: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making a figure consider: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Composition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Abstraction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Coloring (make sure to consider colorblind palettes!)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Layering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Refining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44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35" y="1402936"/>
            <a:ext cx="8922066" cy="520540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sz="3400" dirty="0" smtClean="0"/>
              <a:t>Consider these as we watch the following video - </a:t>
            </a:r>
            <a:r>
              <a:rPr lang="en-US" dirty="0">
                <a:hlinkClick r:id="rId2"/>
              </a:rPr>
              <a:t>http://players.brightcove.net/679256133001/NkgrDczuol_default/index.html?videoId=</a:t>
            </a:r>
            <a:r>
              <a:rPr lang="en-US" dirty="0" smtClean="0">
                <a:hlinkClick r:id="rId2"/>
              </a:rPr>
              <a:t>5373954480001</a:t>
            </a:r>
            <a:endParaRPr lang="en-US" dirty="0" smtClean="0"/>
          </a:p>
          <a:p>
            <a:endParaRPr lang="en-US" dirty="0"/>
          </a:p>
          <a:p>
            <a:r>
              <a:rPr lang="en-US" sz="3400" dirty="0" smtClean="0"/>
              <a:t>This won the NSF Expert’s Choice award in 2017 for best video visualization. </a:t>
            </a:r>
          </a:p>
          <a:p>
            <a:endParaRPr lang="en-US" dirty="0"/>
          </a:p>
          <a:p>
            <a:r>
              <a:rPr lang="en-US" sz="3100" dirty="0" smtClean="0"/>
              <a:t>Think as we watch this how these use the elements to address their audience</a:t>
            </a:r>
          </a:p>
          <a:p>
            <a:pPr marL="0" indent="0">
              <a:buNone/>
            </a:pPr>
            <a:endParaRPr lang="en-US" sz="3100" dirty="0"/>
          </a:p>
          <a:p>
            <a:pPr lvl="1"/>
            <a:r>
              <a:rPr lang="en-US" sz="3600" dirty="0" smtClean="0"/>
              <a:t>Composition</a:t>
            </a:r>
          </a:p>
          <a:p>
            <a:pPr lvl="1"/>
            <a:r>
              <a:rPr lang="en-US" sz="3600" dirty="0" smtClean="0"/>
              <a:t>Abstraction</a:t>
            </a:r>
          </a:p>
          <a:p>
            <a:pPr lvl="1"/>
            <a:r>
              <a:rPr lang="en-US" sz="3600" dirty="0" smtClean="0"/>
              <a:t>Coloring</a:t>
            </a:r>
          </a:p>
          <a:p>
            <a:pPr lvl="1"/>
            <a:r>
              <a:rPr lang="en-US" sz="3600" dirty="0" smtClean="0"/>
              <a:t>Layering</a:t>
            </a:r>
          </a:p>
          <a:p>
            <a:pPr lvl="1"/>
            <a:r>
              <a:rPr lang="en-US" sz="3600" dirty="0" smtClean="0"/>
              <a:t>Refining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8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1" y="1664414"/>
            <a:ext cx="78406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 on your desk discuss the screenshots with a friend </a:t>
            </a:r>
            <a:endParaRPr lang="en-US" sz="2400" dirty="0"/>
          </a:p>
          <a:p>
            <a:r>
              <a:rPr lang="mr-IN" sz="2400" dirty="0" smtClean="0"/>
              <a:t>…</a:t>
            </a:r>
            <a:r>
              <a:rPr lang="en-US" sz="2400" dirty="0" smtClean="0"/>
              <a:t>and how these use the elements to address their audience   </a:t>
            </a:r>
          </a:p>
          <a:p>
            <a:endParaRPr lang="en-US" sz="2400" dirty="0"/>
          </a:p>
          <a:p>
            <a:endParaRPr lang="en-US" sz="2400" dirty="0" smtClean="0"/>
          </a:p>
          <a:p>
            <a:pPr lvl="1"/>
            <a:r>
              <a:rPr lang="en-US" sz="2800" dirty="0"/>
              <a:t>Composition</a:t>
            </a:r>
          </a:p>
          <a:p>
            <a:pPr lvl="1"/>
            <a:r>
              <a:rPr lang="en-US" sz="2800" dirty="0"/>
              <a:t>Abstraction</a:t>
            </a:r>
          </a:p>
          <a:p>
            <a:pPr lvl="1"/>
            <a:r>
              <a:rPr lang="en-US" sz="2800" dirty="0"/>
              <a:t>Coloring</a:t>
            </a:r>
          </a:p>
          <a:p>
            <a:pPr lvl="1"/>
            <a:r>
              <a:rPr lang="en-US" sz="2800" dirty="0"/>
              <a:t>Layering</a:t>
            </a:r>
          </a:p>
          <a:p>
            <a:pPr lvl="1"/>
            <a:r>
              <a:rPr lang="en-US" sz="2800" dirty="0"/>
              <a:t>Refining</a:t>
            </a:r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1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669"/>
            <a:ext cx="9144000" cy="5086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868"/>
            <a:ext cx="9144000" cy="51817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8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57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760"/>
            <a:ext cx="8229600" cy="990600"/>
          </a:xfrm>
        </p:spPr>
        <p:txBody>
          <a:bodyPr/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1"/>
            <a:ext cx="8229600" cy="5732980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600" dirty="0" smtClean="0"/>
              <a:t>We are back in the lab on Wednesday. This was a brief introduction to visualizations.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smtClean="0"/>
              <a:t>Don’t be afraid to stretch your curiosity to see if there’s a better way to make your graphics</a:t>
            </a:r>
            <a:r>
              <a:rPr lang="en-US" sz="2600" dirty="0" smtClean="0"/>
              <a:t>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i="1" dirty="0" smtClean="0"/>
              <a:t>Logistics Note </a:t>
            </a:r>
            <a:r>
              <a:rPr lang="mr-IN" sz="2600" i="1" dirty="0" smtClean="0"/>
              <a:t>–</a:t>
            </a:r>
            <a:r>
              <a:rPr lang="en-US" sz="2600" i="1" dirty="0" smtClean="0"/>
              <a:t> the </a:t>
            </a:r>
            <a:r>
              <a:rPr lang="en-US" sz="2600" i="1" dirty="0" smtClean="0"/>
              <a:t>uploaded Lab 3 has been updated. This update affects step 5. The new version is on Canvas. </a:t>
            </a:r>
            <a:endParaRPr lang="en-US" sz="26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3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70353"/>
            <a:ext cx="900837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beginning of a more familiar statistical data visualization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247"/>
            <a:ext cx="8229600" cy="5319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beginning of modern statistics &amp; probability theory in (late 1700s </a:t>
            </a:r>
            <a:r>
              <a:rPr lang="mr-IN" dirty="0" smtClean="0"/>
              <a:t>–</a:t>
            </a:r>
            <a:r>
              <a:rPr lang="en-US" dirty="0" smtClean="0"/>
              <a:t> 1900s) came a surge of info-graphics and visualizations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take a look at some of these early charts together </a:t>
            </a:r>
            <a:r>
              <a:rPr lang="mr-IN" dirty="0" smtClean="0"/>
              <a:t>–</a:t>
            </a:r>
            <a:r>
              <a:rPr lang="en-US" dirty="0" smtClean="0"/>
              <a:t> split into small groups around the papers handed out - </a:t>
            </a:r>
          </a:p>
          <a:p>
            <a:pPr marL="0" indent="0">
              <a:buNone/>
            </a:pPr>
            <a:endParaRPr lang="en-US" dirty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these graphics are conveying (best guess)?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you find familiar about them / unfamiliar?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do you find confusing, what do you find interesting?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4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William </a:t>
            </a:r>
            <a:r>
              <a:rPr lang="en-US" dirty="0" err="1" smtClean="0"/>
              <a:t>Playfair’s</a:t>
            </a:r>
            <a:r>
              <a:rPr lang="en-US" dirty="0" smtClean="0"/>
              <a:t> Charts - 1786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383"/>
            <a:ext cx="9144000" cy="51016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6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5" y="11170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Florence Nightingale’s Report - ~1858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5" y="914379"/>
            <a:ext cx="8798769" cy="57956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0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Minard</a:t>
            </a:r>
            <a:r>
              <a:rPr lang="en-US" dirty="0" smtClean="0"/>
              <a:t> Map” - 1869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444"/>
            <a:ext cx="9144000" cy="43586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4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54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1517</TotalTime>
  <Words>2131</Words>
  <Application>Microsoft Macintosh PowerPoint</Application>
  <PresentationFormat>On-screen Show (4:3)</PresentationFormat>
  <Paragraphs>402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Clarity</vt:lpstr>
      <vt:lpstr> CLIMATE / SPACE 405 – 002 Lecture #4 </vt:lpstr>
      <vt:lpstr>Visualization of Information - </vt:lpstr>
      <vt:lpstr>Visualization of Information - </vt:lpstr>
      <vt:lpstr>Brief History - </vt:lpstr>
      <vt:lpstr>The beginning of a more familiar statistical data visualization </vt:lpstr>
      <vt:lpstr>William Playfair’s Charts - 1786</vt:lpstr>
      <vt:lpstr>Florence Nightingale’s Report - ~1858</vt:lpstr>
      <vt:lpstr>The “Minard Map” - 1869</vt:lpstr>
      <vt:lpstr>What did these all have in common? </vt:lpstr>
      <vt:lpstr>What did these all have in common? </vt:lpstr>
      <vt:lpstr>What did these all have in common?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Recall our Audience Examples from Before?</vt:lpstr>
      <vt:lpstr>First Step Making a Visualization – Ask Yourself:</vt:lpstr>
      <vt:lpstr>First Step Making a Visualization – Ask Yourself:</vt:lpstr>
      <vt:lpstr>First Step Making a Visualization – Ask Yourself:</vt:lpstr>
      <vt:lpstr>Example of accentuating communication </vt:lpstr>
      <vt:lpstr>Example of accentuating communication </vt:lpstr>
      <vt:lpstr>Once you have an idea of what you want to present and to whom…</vt:lpstr>
      <vt:lpstr>Element 1 – Composition – how your figure “flows” What relationships are you highlighting?</vt:lpstr>
      <vt:lpstr>Element 1 – Composition – how your figure “flows” What relationships are you highlighting?</vt:lpstr>
      <vt:lpstr>Element 2 – Abstract  What type of abstraction is supposed to represent your data? Define and representation.</vt:lpstr>
      <vt:lpstr>Element 2 – Abstract  This is where some of the quotable “rules” come from –   if you can create a figure that avoids relying on color hue or area for direction or position it is usually recommended</vt:lpstr>
      <vt:lpstr>Element 2 – Abstract You can get rather creative here – for example –   This chart is creating a new style of abstraction to communicate “brain drain” between 16 countries</vt:lpstr>
      <vt:lpstr>Element 3 – Color Use color to highlight, to show relationships, to indicate values “colors are the mother tongue of the subconscious” – Carl Jung  </vt:lpstr>
      <vt:lpstr>Element 3 – Color Some guidelines of color in design </vt:lpstr>
      <vt:lpstr>Element 3 – Color Some guidelines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 Color Some guidelines of color in design  </vt:lpstr>
      <vt:lpstr>Element 4 – Layering Add layers to express meaning  </vt:lpstr>
      <vt:lpstr>Element 4 – Layering Add layers to express meaning  </vt:lpstr>
      <vt:lpstr>Element 5 – Refine Once you have a good figure – try seeing how you can simply it to express the most meaning </vt:lpstr>
      <vt:lpstr>Element 5 – Refine Once you have a good figure – try seeing how you can simply it to express the most meaning </vt:lpstr>
      <vt:lpstr>What we’ve learned</vt:lpstr>
      <vt:lpstr>Let’s put what we’ve learned into practice </vt:lpstr>
      <vt:lpstr>Let’s put what we’ve learned into practice </vt:lpstr>
      <vt:lpstr>PowerPoint Presentation</vt:lpstr>
      <vt:lpstr>PowerPoint Presentation</vt:lpstr>
      <vt:lpstr>PowerPoint Presentation</vt:lpstr>
      <vt:lpstr>Wrap 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/ SPACE 405 – 002  Data analysis and visualization for geoscientists</dc:title>
  <dc:creator>Abby</dc:creator>
  <cp:lastModifiedBy>Abby</cp:lastModifiedBy>
  <cp:revision>63</cp:revision>
  <dcterms:created xsi:type="dcterms:W3CDTF">2018-03-20T00:37:42Z</dcterms:created>
  <dcterms:modified xsi:type="dcterms:W3CDTF">2019-02-04T17:54:04Z</dcterms:modified>
</cp:coreProperties>
</file>